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1BD44-EB38-49A0-B968-F74BDC17F28A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E88C-5278-49AB-81F8-9E6C8967735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7BF2D-DA4D-4065-93E4-C9DE7E608F96}" type="datetimeFigureOut">
              <a:rPr lang="sk-SK" smtClean="0"/>
              <a:t>15. 1. 2011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E262-F108-4293-9482-C2BBFD6D3C42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timi.wbl.s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eruska8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484784"/>
            <a:ext cx="4678288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k-SK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Podstatné mená </a:t>
            </a:r>
            <a:br>
              <a:rPr lang="sk-SK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sk-SK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stredného rodu</a:t>
            </a:r>
            <a:endParaRPr lang="sk-SK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11960" y="4653136"/>
            <a:ext cx="4136504" cy="132055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Slovenský jazyk</a:t>
            </a:r>
          </a:p>
          <a:p>
            <a:r>
              <a:rPr lang="sk-SK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Ročník ZŠ</a:t>
            </a:r>
            <a:endParaRPr lang="sk-SK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Obrázok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284984"/>
            <a:ext cx="5832648" cy="1052043"/>
          </a:xfrm>
          <a:prstGeom prst="rect">
            <a:avLst/>
          </a:prstGeom>
        </p:spPr>
      </p:pic>
      <p:pic>
        <p:nvPicPr>
          <p:cNvPr id="5" name="Obrázok 4" descr="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268760"/>
            <a:ext cx="1872208" cy="1714548"/>
          </a:xfrm>
          <a:prstGeom prst="rect">
            <a:avLst/>
          </a:prstGeom>
        </p:spPr>
      </p:pic>
      <p:pic>
        <p:nvPicPr>
          <p:cNvPr id="6" name="Obrázok 5" descr="vys.jpg"/>
          <p:cNvPicPr>
            <a:picLocks noChangeAspect="1"/>
          </p:cNvPicPr>
          <p:nvPr/>
        </p:nvPicPr>
        <p:blipFill>
          <a:blip r:embed="rId4" cstate="print"/>
          <a:srcRect t="17581"/>
          <a:stretch>
            <a:fillRect/>
          </a:stretch>
        </p:blipFill>
        <p:spPr>
          <a:xfrm>
            <a:off x="1043608" y="4509120"/>
            <a:ext cx="2790825" cy="13502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980728"/>
            <a:ext cx="6203032" cy="8689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smtClean="0"/>
              <a:t>Zopakujme si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132857"/>
            <a:ext cx="7344816" cy="1296144"/>
          </a:xfrm>
        </p:spPr>
        <p:txBody>
          <a:bodyPr/>
          <a:lstStyle/>
          <a:p>
            <a:r>
              <a:rPr lang="sk-SK" dirty="0" smtClean="0"/>
              <a:t>Podstatné mená stredného rodu sa skloňujú podľa vzorov ....</a:t>
            </a:r>
            <a:endParaRPr lang="sk-SK" dirty="0"/>
          </a:p>
        </p:txBody>
      </p:sp>
      <p:pic>
        <p:nvPicPr>
          <p:cNvPr id="4" name="Obrázok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3212976"/>
            <a:ext cx="3590925" cy="647700"/>
          </a:xfrm>
          <a:prstGeom prst="rect">
            <a:avLst/>
          </a:prstGeom>
        </p:spPr>
      </p:pic>
      <p:pic>
        <p:nvPicPr>
          <p:cNvPr id="5" name="Obrázok 4" descr="4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149079"/>
            <a:ext cx="1368152" cy="1292679"/>
          </a:xfrm>
          <a:prstGeom prst="rect">
            <a:avLst/>
          </a:prstGeom>
        </p:spPr>
      </p:pic>
      <p:pic>
        <p:nvPicPr>
          <p:cNvPr id="6" name="Obrázok 5" descr="v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077072"/>
            <a:ext cx="2790825" cy="1638300"/>
          </a:xfrm>
          <a:prstGeom prst="rect">
            <a:avLst/>
          </a:prstGeom>
        </p:spPr>
      </p:pic>
      <p:pic>
        <p:nvPicPr>
          <p:cNvPr id="7" name="Obrázok 6" descr="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708920"/>
            <a:ext cx="1965736" cy="1800200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4788024" y="3212976"/>
            <a:ext cx="1584176" cy="64807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mesto</a:t>
            </a:r>
            <a:endParaRPr lang="sk-SK" sz="2800" b="1" dirty="0"/>
          </a:p>
        </p:txBody>
      </p:sp>
      <p:sp>
        <p:nvSpPr>
          <p:cNvPr id="9" name="Ovál 8"/>
          <p:cNvSpPr/>
          <p:nvPr/>
        </p:nvSpPr>
        <p:spPr>
          <a:xfrm>
            <a:off x="1475656" y="5301208"/>
            <a:ext cx="1584176" cy="64807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srdce</a:t>
            </a:r>
            <a:endParaRPr lang="sk-SK" sz="2800" b="1" dirty="0"/>
          </a:p>
        </p:txBody>
      </p:sp>
      <p:sp>
        <p:nvSpPr>
          <p:cNvPr id="10" name="Ovál 9"/>
          <p:cNvSpPr/>
          <p:nvPr/>
        </p:nvSpPr>
        <p:spPr>
          <a:xfrm>
            <a:off x="4211960" y="5445224"/>
            <a:ext cx="2808312" cy="648072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11" name="Ovál 10"/>
          <p:cNvSpPr/>
          <p:nvPr/>
        </p:nvSpPr>
        <p:spPr>
          <a:xfrm>
            <a:off x="6876256" y="4437112"/>
            <a:ext cx="1800200" cy="64807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dievča</a:t>
            </a: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124744"/>
            <a:ext cx="7128792" cy="216024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 teraz si to precvič na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                           </a:t>
            </a:r>
            <a:r>
              <a:rPr lang="sk-SK" dirty="0" err="1" smtClean="0">
                <a:hlinkClick r:id="rId2"/>
              </a:rPr>
              <a:t>www.timi.wbl.sk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pic>
        <p:nvPicPr>
          <p:cNvPr id="7" name="Obrázok 6" descr="2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204864"/>
            <a:ext cx="4392488" cy="4989867"/>
          </a:xfrm>
          <a:prstGeom prst="rect">
            <a:avLst/>
          </a:prstGeom>
        </p:spPr>
      </p:pic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</a:rPr>
              <a:t>Mgr. </a:t>
            </a:r>
            <a:r>
              <a:rPr lang="sk-SK" b="1" dirty="0" err="1" smtClean="0">
                <a:solidFill>
                  <a:schemeClr val="bg1"/>
                </a:solidFill>
              </a:rPr>
              <a:t>Tímea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Matušeková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851920" y="544522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Obrázky sú použité z </a:t>
            </a:r>
            <a:r>
              <a:rPr lang="sk-SK" dirty="0" smtClean="0">
                <a:hlinkClick r:id="rId4"/>
              </a:rPr>
              <a:t>http://www.beruska8.cz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232248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sz="2000" b="1" dirty="0" smtClean="0"/>
              <a:t>Klikni na slovo, ktoré je zakončené na hlásku v obláčiku </a:t>
            </a:r>
            <a:endParaRPr lang="sk-SK" sz="2000" b="1" dirty="0"/>
          </a:p>
        </p:txBody>
      </p:sp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-o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6" name="Tlačidlo akcie: Dopredu alebo Ďalej 25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-o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5" name="Tlačidlo akcie: Informácie 24">
            <a:hlinkClick r:id="" action="ppaction://noaction" highlightClick="1"/>
          </p:cNvPr>
          <p:cNvSpPr/>
          <p:nvPr/>
        </p:nvSpPr>
        <p:spPr>
          <a:xfrm>
            <a:off x="899592" y="260648"/>
            <a:ext cx="1152128" cy="11521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Zaoblený obdĺžnik 26"/>
          <p:cNvSpPr/>
          <p:nvPr/>
        </p:nvSpPr>
        <p:spPr>
          <a:xfrm>
            <a:off x="3491880" y="1628800"/>
            <a:ext cx="5184576" cy="33123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dirty="0" smtClean="0"/>
              <a:t>Podstatné mená stredného rodu zakončené v základnom tvare na samohlásku </a:t>
            </a:r>
            <a:r>
              <a:rPr lang="sk-SK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-o</a:t>
            </a:r>
            <a:r>
              <a:rPr lang="sk-SK" sz="3600" dirty="0" smtClean="0"/>
              <a:t> sa skloňujú podľa vzoru</a:t>
            </a:r>
            <a:endParaRPr lang="sk-SK" sz="3600" dirty="0"/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8 -2.65495E-6 L -4.44444E-6 -2.65495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61702E-6 L 0.00382 -0.1887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94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9149E-6 L -0.27951 0.00023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19149E-6 L -0.53941 -0.0943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-47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88529E-6 L -0.53941 0.0002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9" presetClass="path" presetSubtype="0" accel="50000" decel="5000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6 -3.88529E-6 L -0.13784 0.25185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26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2" grpId="1" animBg="1"/>
      <p:bldP spid="23" grpId="0" animBg="1"/>
      <p:bldP spid="24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232248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sz="2000" b="1" dirty="0" smtClean="0"/>
              <a:t>Klikni na slovo, ktoré je zakončené na hlásku v obláčiku </a:t>
            </a:r>
            <a:endParaRPr lang="sk-SK" sz="2000" b="1" dirty="0"/>
          </a:p>
        </p:txBody>
      </p:sp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-e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6" name="Tlačidlo akcie: Dopredu alebo Ďalej 25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-e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6" name="Tlačidlo akcie: Informácie 25">
            <a:hlinkClick r:id="" action="ppaction://noaction" highlightClick="1"/>
          </p:cNvPr>
          <p:cNvSpPr/>
          <p:nvPr/>
        </p:nvSpPr>
        <p:spPr>
          <a:xfrm>
            <a:off x="899592" y="260648"/>
            <a:ext cx="1152128" cy="11521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Zaoblený obdĺžnik 26"/>
          <p:cNvSpPr/>
          <p:nvPr/>
        </p:nvSpPr>
        <p:spPr>
          <a:xfrm>
            <a:off x="3491880" y="1700808"/>
            <a:ext cx="5184576" cy="33123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dirty="0" smtClean="0"/>
              <a:t>Podstatné mená stredného rodu zakončené v základnom tvare na samohlásku </a:t>
            </a:r>
            <a:r>
              <a:rPr lang="sk-SK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-e</a:t>
            </a:r>
            <a:r>
              <a:rPr lang="sk-SK" sz="3600" dirty="0" smtClean="0"/>
              <a:t> sa skloňujú podľa vzoru</a:t>
            </a:r>
            <a:endParaRPr lang="sk-SK" sz="3600" dirty="0"/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2.6827E-7 L -5.55556E-7 2.6827E-7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0024 L -5.55556E-7 4.84736E-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8 -2.22942E-6 L -4.44444E-6 -2.22942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6827E-7 L -0.53941 0.10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5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22942E-6 L -0.53941 0.10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6 -2.22942E-6 L -0.12986 0.17831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89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232248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sz="2000" b="1" dirty="0" smtClean="0"/>
              <a:t>Klikni na slovo, ktoré je zakončené na hlásku v obláčiku </a:t>
            </a:r>
            <a:endParaRPr lang="sk-SK" sz="2000" b="1" dirty="0"/>
          </a:p>
        </p:txBody>
      </p:sp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</a:t>
            </a:r>
            <a:r>
              <a:rPr lang="sk-SK" sz="7200" b="1" dirty="0" err="1" smtClean="0"/>
              <a:t>ie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</a:t>
            </a:r>
            <a:r>
              <a:rPr lang="sk-SK" sz="7200" b="1" dirty="0" err="1" smtClean="0"/>
              <a:t>ie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6" name="Tlačidlo akcie: Informácie 25">
            <a:hlinkClick r:id="" action="ppaction://noaction" highlightClick="1"/>
          </p:cNvPr>
          <p:cNvSpPr/>
          <p:nvPr/>
        </p:nvSpPr>
        <p:spPr>
          <a:xfrm>
            <a:off x="899592" y="260648"/>
            <a:ext cx="1152128" cy="11521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Zaoblený obdĺžnik 26"/>
          <p:cNvSpPr/>
          <p:nvPr/>
        </p:nvSpPr>
        <p:spPr>
          <a:xfrm>
            <a:off x="3419872" y="1700808"/>
            <a:ext cx="5184576" cy="33123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dirty="0" smtClean="0"/>
              <a:t>Podstatné mená stredného rodu zakončené v základnom tvare na dvojhlásku </a:t>
            </a:r>
            <a:r>
              <a:rPr lang="sk-SK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</a:t>
            </a:r>
            <a:r>
              <a:rPr lang="sk-SK" sz="3600" b="1" i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ie</a:t>
            </a:r>
            <a:r>
              <a:rPr lang="sk-SK" sz="3600" dirty="0" smtClean="0"/>
              <a:t> sa skloňujú podľa vzoru</a:t>
            </a:r>
            <a:endParaRPr lang="sk-SK" sz="3600" dirty="0"/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8 -0.00023 L -4.44444E-6 1.92414E-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6.93802E-7 L -5.55556E-7 6.93802E-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22942E-6 L -0.2717 -2.22942E-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93802E-7 L -0.28941 -0.18871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94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6.93802E-7 L -0.53941 0.0839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6 6.93802E-7 L -0.13784 0.07354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37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2232248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k-SK" sz="2000" b="1" dirty="0" smtClean="0"/>
              <a:t>Klikni na slovo, ktoré je zakončené na hlásku v obláčiku </a:t>
            </a:r>
            <a:endParaRPr lang="sk-SK" sz="2000" b="1" dirty="0"/>
          </a:p>
        </p:txBody>
      </p:sp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-a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5" name="Tlačidlo akcie: Dopredu alebo Ďalej 24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5508104" y="332656"/>
            <a:ext cx="3096344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7200" b="1" dirty="0" smtClean="0"/>
              <a:t>-a</a:t>
            </a:r>
            <a:endParaRPr lang="sk-SK" sz="7200" b="1" dirty="0"/>
          </a:p>
        </p:txBody>
      </p:sp>
      <p:sp>
        <p:nvSpPr>
          <p:cNvPr id="5" name="Zaoblený obdĺžnik 4"/>
          <p:cNvSpPr/>
          <p:nvPr/>
        </p:nvSpPr>
        <p:spPr>
          <a:xfrm>
            <a:off x="899592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plece</a:t>
            </a:r>
            <a:endParaRPr lang="sk-SK" sz="3600" b="1" dirty="0"/>
          </a:p>
        </p:txBody>
      </p:sp>
      <p:sp>
        <p:nvSpPr>
          <p:cNvPr id="6" name="Zaoblený obdĺžnik 5"/>
          <p:cNvSpPr/>
          <p:nvPr/>
        </p:nvSpPr>
        <p:spPr>
          <a:xfrm>
            <a:off x="3347864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svedomie</a:t>
            </a:r>
            <a:endParaRPr lang="sk-SK" sz="3600" b="1" dirty="0"/>
          </a:p>
        </p:txBody>
      </p:sp>
      <p:sp>
        <p:nvSpPr>
          <p:cNvPr id="7" name="Zaoblený obdĺžnik 6"/>
          <p:cNvSpPr/>
          <p:nvPr/>
        </p:nvSpPr>
        <p:spPr>
          <a:xfrm>
            <a:off x="899592" y="544522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písmo</a:t>
            </a:r>
            <a:endParaRPr lang="sk-SK" sz="3600" b="1" dirty="0"/>
          </a:p>
        </p:txBody>
      </p:sp>
      <p:sp>
        <p:nvSpPr>
          <p:cNvPr id="8" name="Zaoblený obdĺžnik 7"/>
          <p:cNvSpPr/>
          <p:nvPr/>
        </p:nvSpPr>
        <p:spPr>
          <a:xfrm>
            <a:off x="899592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počasie</a:t>
            </a:r>
            <a:endParaRPr lang="sk-SK" sz="3600" b="1" dirty="0"/>
          </a:p>
        </p:txBody>
      </p:sp>
      <p:sp>
        <p:nvSpPr>
          <p:cNvPr id="9" name="Zaoblený obdĺžnik 8"/>
          <p:cNvSpPr/>
          <p:nvPr/>
        </p:nvSpPr>
        <p:spPr>
          <a:xfrm>
            <a:off x="3347864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príslovie</a:t>
            </a:r>
            <a:endParaRPr lang="sk-SK" sz="3600" b="1" dirty="0"/>
          </a:p>
        </p:txBody>
      </p:sp>
      <p:sp>
        <p:nvSpPr>
          <p:cNvPr id="10" name="Zaoblený obdĺžnik 9"/>
          <p:cNvSpPr/>
          <p:nvPr/>
        </p:nvSpPr>
        <p:spPr>
          <a:xfrm>
            <a:off x="899592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územie</a:t>
            </a:r>
            <a:endParaRPr lang="sk-SK" sz="3600" b="1" dirty="0"/>
          </a:p>
        </p:txBody>
      </p:sp>
      <p:sp>
        <p:nvSpPr>
          <p:cNvPr id="11" name="Zaoblený obdĺžnik 10"/>
          <p:cNvSpPr/>
          <p:nvPr/>
        </p:nvSpPr>
        <p:spPr>
          <a:xfrm>
            <a:off x="899592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more</a:t>
            </a:r>
            <a:endParaRPr lang="sk-SK" sz="3600" b="1" dirty="0"/>
          </a:p>
        </p:txBody>
      </p:sp>
      <p:sp>
        <p:nvSpPr>
          <p:cNvPr id="12" name="Zaoblený obdĺžnik 11"/>
          <p:cNvSpPr/>
          <p:nvPr/>
        </p:nvSpPr>
        <p:spPr>
          <a:xfrm>
            <a:off x="899592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vrece</a:t>
            </a:r>
            <a:endParaRPr lang="sk-SK" sz="3600" b="1" dirty="0"/>
          </a:p>
        </p:txBody>
      </p:sp>
      <p:sp>
        <p:nvSpPr>
          <p:cNvPr id="13" name="Zaoblený obdĺžnik 12"/>
          <p:cNvSpPr/>
          <p:nvPr/>
        </p:nvSpPr>
        <p:spPr>
          <a:xfrm>
            <a:off x="3347864" y="3501008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vtáča</a:t>
            </a:r>
            <a:endParaRPr lang="sk-SK" sz="3600" b="1" dirty="0"/>
          </a:p>
        </p:txBody>
      </p:sp>
      <p:sp>
        <p:nvSpPr>
          <p:cNvPr id="14" name="Zaoblený obdĺžnik 13"/>
          <p:cNvSpPr/>
          <p:nvPr/>
        </p:nvSpPr>
        <p:spPr>
          <a:xfrm>
            <a:off x="3347864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sklo</a:t>
            </a:r>
            <a:endParaRPr lang="sk-SK" sz="3600" b="1" dirty="0"/>
          </a:p>
        </p:txBody>
      </p:sp>
      <p:sp>
        <p:nvSpPr>
          <p:cNvPr id="15" name="Zaoblený obdĺžnik 14"/>
          <p:cNvSpPr/>
          <p:nvPr/>
        </p:nvSpPr>
        <p:spPr>
          <a:xfrm>
            <a:off x="5796136" y="2852936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Slovensko</a:t>
            </a:r>
            <a:endParaRPr lang="sk-SK" sz="3600" b="1" dirty="0"/>
          </a:p>
        </p:txBody>
      </p:sp>
      <p:sp>
        <p:nvSpPr>
          <p:cNvPr id="16" name="Zaoblený obdĺžnik 15"/>
          <p:cNvSpPr/>
          <p:nvPr/>
        </p:nvSpPr>
        <p:spPr>
          <a:xfrm>
            <a:off x="3347864" y="544522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káča</a:t>
            </a:r>
            <a:endParaRPr lang="sk-SK" sz="3600" b="1" dirty="0"/>
          </a:p>
        </p:txBody>
      </p:sp>
      <p:sp>
        <p:nvSpPr>
          <p:cNvPr id="17" name="Zaoblený obdĺžnik 16"/>
          <p:cNvSpPr/>
          <p:nvPr/>
        </p:nvSpPr>
        <p:spPr>
          <a:xfrm>
            <a:off x="3347864" y="1556792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vĺča</a:t>
            </a:r>
            <a:endParaRPr lang="sk-SK" sz="3600" b="1" dirty="0"/>
          </a:p>
        </p:txBody>
      </p:sp>
      <p:sp>
        <p:nvSpPr>
          <p:cNvPr id="18" name="Zaoblený obdĺžnik 17"/>
          <p:cNvSpPr/>
          <p:nvPr/>
        </p:nvSpPr>
        <p:spPr>
          <a:xfrm>
            <a:off x="899592" y="155679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striebro</a:t>
            </a:r>
            <a:endParaRPr lang="sk-SK" sz="3600" b="1" dirty="0"/>
          </a:p>
        </p:txBody>
      </p:sp>
      <p:sp>
        <p:nvSpPr>
          <p:cNvPr id="19" name="Zaoblený obdĺžnik 18"/>
          <p:cNvSpPr/>
          <p:nvPr/>
        </p:nvSpPr>
        <p:spPr>
          <a:xfrm>
            <a:off x="5796136" y="544522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dievča</a:t>
            </a:r>
            <a:endParaRPr lang="sk-SK" sz="3600" b="1" dirty="0"/>
          </a:p>
        </p:txBody>
      </p:sp>
      <p:sp>
        <p:nvSpPr>
          <p:cNvPr id="20" name="Zaoblený obdĺžnik 19"/>
          <p:cNvSpPr/>
          <p:nvPr/>
        </p:nvSpPr>
        <p:spPr>
          <a:xfrm>
            <a:off x="5796136" y="4797152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vysvedčenie</a:t>
            </a:r>
            <a:endParaRPr lang="sk-SK" sz="2800" b="1" dirty="0"/>
          </a:p>
        </p:txBody>
      </p:sp>
      <p:sp>
        <p:nvSpPr>
          <p:cNvPr id="21" name="Zaoblený obdĺžnik 20"/>
          <p:cNvSpPr/>
          <p:nvPr/>
        </p:nvSpPr>
        <p:spPr>
          <a:xfrm>
            <a:off x="5796136" y="4149080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srdce</a:t>
            </a:r>
            <a:endParaRPr lang="sk-SK" sz="3600" b="1" dirty="0"/>
          </a:p>
        </p:txBody>
      </p:sp>
      <p:sp>
        <p:nvSpPr>
          <p:cNvPr id="22" name="Zaoblený obdĺžnik 21"/>
          <p:cNvSpPr/>
          <p:nvPr/>
        </p:nvSpPr>
        <p:spPr>
          <a:xfrm>
            <a:off x="5796136" y="3501008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mesto</a:t>
            </a:r>
            <a:endParaRPr lang="sk-SK" sz="3600" b="1" dirty="0"/>
          </a:p>
        </p:txBody>
      </p:sp>
      <p:sp>
        <p:nvSpPr>
          <p:cNvPr id="23" name="Zaoblený obdĺžnik 22"/>
          <p:cNvSpPr/>
          <p:nvPr/>
        </p:nvSpPr>
        <p:spPr>
          <a:xfrm>
            <a:off x="5796136" y="2204864"/>
            <a:ext cx="2232248" cy="57606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líce</a:t>
            </a:r>
            <a:endParaRPr lang="sk-SK" sz="3600" b="1" dirty="0"/>
          </a:p>
        </p:txBody>
      </p:sp>
      <p:sp>
        <p:nvSpPr>
          <p:cNvPr id="24" name="Zaoblený obdĺžnik 23"/>
          <p:cNvSpPr/>
          <p:nvPr/>
        </p:nvSpPr>
        <p:spPr>
          <a:xfrm>
            <a:off x="3347864" y="2204864"/>
            <a:ext cx="2232248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/>
              <a:t>vnúča</a:t>
            </a:r>
            <a:endParaRPr lang="sk-SK" sz="3600" b="1" dirty="0"/>
          </a:p>
        </p:txBody>
      </p:sp>
      <p:sp>
        <p:nvSpPr>
          <p:cNvPr id="26" name="Tlačidlo akcie: Informácie 25">
            <a:hlinkClick r:id="" action="ppaction://noaction" highlightClick="1"/>
          </p:cNvPr>
          <p:cNvSpPr/>
          <p:nvPr/>
        </p:nvSpPr>
        <p:spPr>
          <a:xfrm>
            <a:off x="899592" y="260648"/>
            <a:ext cx="1152128" cy="1152128"/>
          </a:xfrm>
          <a:prstGeom prst="actionButtonInformati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Zaoblený obdĺžnik 26"/>
          <p:cNvSpPr/>
          <p:nvPr/>
        </p:nvSpPr>
        <p:spPr>
          <a:xfrm>
            <a:off x="3707904" y="1628800"/>
            <a:ext cx="5184576" cy="331236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3600" dirty="0" smtClean="0"/>
              <a:t>Podstatné mená stredného rodu zakončené v základnom tvare na samohlásku          </a:t>
            </a:r>
            <a:r>
              <a:rPr lang="sk-SK" sz="3600" b="1" i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-a/ä</a:t>
            </a:r>
            <a:r>
              <a:rPr lang="sk-SK" sz="3600" dirty="0" smtClean="0"/>
              <a:t> </a:t>
            </a:r>
          </a:p>
          <a:p>
            <a:r>
              <a:rPr lang="sk-SK" sz="3600" dirty="0" smtClean="0"/>
              <a:t>sa skloňujú podľa vzoru</a:t>
            </a:r>
            <a:endParaRPr lang="sk-SK" sz="3600" dirty="0"/>
          </a:p>
        </p:txBody>
      </p:sp>
      <p:sp>
        <p:nvSpPr>
          <p:cNvPr id="28" name="Tlačidlo akcie: Dopredu alebo Ďalej 27">
            <a:hlinkClick r:id="" action="ppaction://hlinkshowjump?jump=nextslide" highlightClick="1"/>
          </p:cNvPr>
          <p:cNvSpPr/>
          <p:nvPr/>
        </p:nvSpPr>
        <p:spPr>
          <a:xfrm>
            <a:off x="7668344" y="6237312"/>
            <a:ext cx="1080120" cy="432048"/>
          </a:xfrm>
          <a:prstGeom prst="actionButtonForwardNex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61702E-6 L -0.52361 -0.1151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2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4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63" presetClass="path" presetSubtype="0" accel="50000" decel="5000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2.77778E-6 6.93802E-7 L -0.11423 0.042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" y="21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Clr clrSpc="rgb">
                                      <p:cBhvr>
                                        <p:cTn id="6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otí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188</TotalTime>
  <Words>318</Words>
  <Application>Microsoft Office PowerPoint</Application>
  <PresentationFormat>Prezentácia na obrazovke (4:3)</PresentationFormat>
  <Paragraphs>189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Motív1</vt:lpstr>
      <vt:lpstr>Podstatné mená  stredného rodu</vt:lpstr>
      <vt:lpstr>Klikni na slovo, ktoré je zakončené na hlásku v obláčiku </vt:lpstr>
      <vt:lpstr>Snímka 3</vt:lpstr>
      <vt:lpstr>Klikni na slovo, ktoré je zakončené na hlásku v obláčiku </vt:lpstr>
      <vt:lpstr>Snímka 5</vt:lpstr>
      <vt:lpstr>Klikni na slovo, ktoré je zakončené na hlásku v obláčiku </vt:lpstr>
      <vt:lpstr>Snímka 7</vt:lpstr>
      <vt:lpstr>Klikni na slovo, ktoré je zakončené na hlásku v obláčiku </vt:lpstr>
      <vt:lpstr>Snímka 9</vt:lpstr>
      <vt:lpstr>Zopakujme si</vt:lpstr>
      <vt:lpstr> A teraz si to precvič na                              www.timi.wbl.sk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Podstatné mená  stredného rodu</dc:title>
  <dc:creator>Tímea Matušeková</dc:creator>
  <cp:lastModifiedBy>Tímea Matušeková</cp:lastModifiedBy>
  <cp:revision>19</cp:revision>
  <dcterms:created xsi:type="dcterms:W3CDTF">2011-01-15T18:23:07Z</dcterms:created>
  <dcterms:modified xsi:type="dcterms:W3CDTF">2011-01-15T21:31:52Z</dcterms:modified>
</cp:coreProperties>
</file>